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Roboto"/>
      <p:regular r:id="rId18"/>
      <p:bold r:id="rId19"/>
      <p:italic r:id="rId20"/>
      <p:boldItalic r:id="rId21"/>
    </p:embeddedFont>
    <p:embeddedFont>
      <p:font typeface="Merriweather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22" Type="http://schemas.openxmlformats.org/officeDocument/2006/relationships/font" Target="fonts/Merriweather-regular.fntdata"/><Relationship Id="rId21" Type="http://schemas.openxmlformats.org/officeDocument/2006/relationships/font" Target="fonts/Roboto-boldItalic.fntdata"/><Relationship Id="rId24" Type="http://schemas.openxmlformats.org/officeDocument/2006/relationships/font" Target="fonts/Merriweather-italic.fntdata"/><Relationship Id="rId23" Type="http://schemas.openxmlformats.org/officeDocument/2006/relationships/font" Target="fonts/Merriweather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Merriweather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oboto-bold.fntdata"/><Relationship Id="rId18" Type="http://schemas.openxmlformats.org/officeDocument/2006/relationships/font" Target="fonts/Roboto-regular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79409aefea_2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g79409aefea_2_7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7a6e1a1688_6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g7a6e1a1688_6_7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7a6c844c69_1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g7a6c844c69_1_6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79409aefea_2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g79409aefea_2_10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7a6081068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7a6081068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7a60810686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7a60810686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79409aefea_2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g79409aefea_2_8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7a6e1a1688_1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7a6e1a1688_1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7a6e1a1688_1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7a6e1a1688_1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7a6e1a1688_1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7a6e1a1688_1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79409aefea_2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g79409aefea_2_9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79409aefea_2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g79409aefea_2_9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2" name="Google Shape;62;p1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63" name="Google Shape;63;p1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98989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www2.cs.uregina.ca/~kdf131/ExploreTheWorld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type="ctrTitle"/>
          </p:nvPr>
        </p:nvSpPr>
        <p:spPr>
          <a:xfrm>
            <a:off x="-327200" y="363400"/>
            <a:ext cx="85206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</a:pPr>
            <a:r>
              <a:rPr b="0" i="0" lang="en" sz="45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ENSE 374, Milestone 4</a:t>
            </a:r>
            <a:endParaRPr sz="1100"/>
          </a:p>
        </p:txBody>
      </p:sp>
      <p:sp>
        <p:nvSpPr>
          <p:cNvPr id="71" name="Google Shape;71;p14"/>
          <p:cNvSpPr txBox="1"/>
          <p:nvPr>
            <p:ph idx="1" type="subTitle"/>
          </p:nvPr>
        </p:nvSpPr>
        <p:spPr>
          <a:xfrm>
            <a:off x="768900" y="1802350"/>
            <a:ext cx="6095100" cy="738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Team Explore The World</a:t>
            </a:r>
            <a:endParaRPr sz="1100"/>
          </a:p>
          <a:p>
            <a:pPr indent="0" lvl="0" marL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Mohamed Bashir, Karlee Fidek, Rishabh Prasad</a:t>
            </a:r>
            <a:endParaRPr sz="1100"/>
          </a:p>
          <a:p>
            <a:pPr indent="0" lvl="0" marL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December 2, 2019</a:t>
            </a:r>
            <a:endParaRPr sz="11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3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>
                <a:solidFill>
                  <a:srgbClr val="FFFFFF"/>
                </a:solidFill>
              </a:rPr>
              <a:t>Changes/Shifts</a:t>
            </a:r>
            <a:endParaRPr sz="1100">
              <a:solidFill>
                <a:srgbClr val="FFFFFF"/>
              </a:solidFill>
            </a:endParaRPr>
          </a:p>
        </p:txBody>
      </p:sp>
      <p:pic>
        <p:nvPicPr>
          <p:cNvPr id="129" name="Google Shape;129;p23"/>
          <p:cNvPicPr preferRelativeResize="0"/>
          <p:nvPr/>
        </p:nvPicPr>
        <p:blipFill rotWithShape="1">
          <a:blip r:embed="rId3">
            <a:alphaModFix/>
          </a:blip>
          <a:srcRect b="534" l="0" r="0" t="534"/>
          <a:stretch/>
        </p:blipFill>
        <p:spPr>
          <a:xfrm>
            <a:off x="813650" y="1288550"/>
            <a:ext cx="7482299" cy="3854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4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>
                <a:solidFill>
                  <a:srgbClr val="FFFFFF"/>
                </a:solidFill>
              </a:rPr>
              <a:t>Clean Code &amp; Github</a:t>
            </a:r>
            <a:endParaRPr sz="1100">
              <a:solidFill>
                <a:srgbClr val="FFFFFF"/>
              </a:solidFill>
            </a:endParaRPr>
          </a:p>
        </p:txBody>
      </p:sp>
      <p:sp>
        <p:nvSpPr>
          <p:cNvPr id="135" name="Google Shape;135;p24"/>
          <p:cNvSpPr txBox="1"/>
          <p:nvPr>
            <p:ph idx="4294967295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2900" lvl="0" marL="457200" rtl="0" algn="l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Clean Code? We think yes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Shorter variable names, camel case, short variable/html spans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Easy to read and understand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Single Responsibility: each element has only one purpose 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Decoupling between pages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Concurrency: retrieves all the location recommendation details at once rather than individually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lang="en" sz="1800">
                <a:solidFill>
                  <a:schemeClr val="dk1"/>
                </a:solidFill>
              </a:rPr>
              <a:t>Github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</a:pPr>
            <a:r>
              <a:rPr lang="en" sz="1800">
                <a:solidFill>
                  <a:schemeClr val="dk1"/>
                </a:solidFill>
              </a:rPr>
              <a:t>File structure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</a:pPr>
            <a:r>
              <a:rPr lang="en" sz="1800">
                <a:solidFill>
                  <a:schemeClr val="dk1"/>
                </a:solidFill>
              </a:rPr>
              <a:t>Pick up where our project left off...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5"/>
          <p:cNvSpPr txBox="1"/>
          <p:nvPr>
            <p:ph idx="4294967295" type="title"/>
          </p:nvPr>
        </p:nvSpPr>
        <p:spPr>
          <a:xfrm>
            <a:off x="628650" y="0"/>
            <a:ext cx="7886700" cy="76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b="0" i="0" lang="en" sz="33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Group </a:t>
            </a:r>
            <a:r>
              <a:rPr lang="en" sz="3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</a:t>
            </a:r>
            <a:r>
              <a:rPr b="0" i="0" lang="en" sz="33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eflection</a:t>
            </a:r>
            <a:endParaRPr sz="1100"/>
          </a:p>
        </p:txBody>
      </p:sp>
      <p:sp>
        <p:nvSpPr>
          <p:cNvPr id="141" name="Google Shape;141;p25"/>
          <p:cNvSpPr txBox="1"/>
          <p:nvPr>
            <p:ph idx="1" type="body"/>
          </p:nvPr>
        </p:nvSpPr>
        <p:spPr>
          <a:xfrm>
            <a:off x="318450" y="870400"/>
            <a:ext cx="8507100" cy="43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152400" lvl="0" marL="1778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1" i="0" lang="en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How did you feel about this </a:t>
            </a:r>
            <a:r>
              <a:rPr b="1" i="0" lang="en" sz="1800" u="sng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project</a:t>
            </a:r>
            <a:r>
              <a:rPr b="1" i="0" lang="en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? What did you like about it? What did you dislike?</a:t>
            </a:r>
            <a:endParaRPr b="1" sz="1800"/>
          </a:p>
          <a:p>
            <a:pPr indent="-177800" lvl="1" marL="52070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liked this project and that it allowed us to feel like we accomplished something. We disliked how rushed the overall project felt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52400" lvl="0" marL="177800" marR="0" rtl="0" algn="l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1" i="0" lang="en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What did </a:t>
            </a:r>
            <a:r>
              <a:rPr b="1" i="0" lang="en" sz="1800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</a:t>
            </a:r>
            <a:r>
              <a:rPr b="1" i="0" lang="en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ou learn about yourself as you collaborated and worked through this </a:t>
            </a:r>
            <a:r>
              <a:rPr b="1" i="0" lang="en" sz="1800" u="sng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project</a:t>
            </a:r>
            <a:r>
              <a:rPr b="1" i="0" lang="en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?</a:t>
            </a:r>
            <a:endParaRPr b="1" sz="1800"/>
          </a:p>
          <a:p>
            <a:pPr indent="-177800" lvl="1" marL="52070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picked up and finished each other’s parts when needed in order to get everything finished on time and communication is key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52400" lvl="0" marL="177800" marR="0" rtl="0" algn="l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1" i="0" lang="en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How will you use what you have learned going forward?</a:t>
            </a:r>
            <a:endParaRPr b="1" sz="1800"/>
          </a:p>
          <a:p>
            <a:pPr indent="-177800" lvl="1" marL="52070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Make sure there is good communication between all group members in any project</a:t>
            </a:r>
            <a:endParaRPr sz="1100"/>
          </a:p>
          <a:p>
            <a:pPr indent="-152400" lvl="0" marL="177800" marR="0" rtl="0" algn="l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1" i="0" lang="en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What “stuff &amp; things” related to this </a:t>
            </a:r>
            <a:r>
              <a:rPr b="1" i="0" lang="en" sz="1800" u="sng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project</a:t>
            </a:r>
            <a:r>
              <a:rPr b="1" i="0" lang="en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would you want help with? – Could have been better?</a:t>
            </a:r>
            <a:endParaRPr b="1" sz="1800"/>
          </a:p>
          <a:p>
            <a:pPr indent="-177800" lvl="1" marL="52070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More specific instructions and guidelines in the beginning - the broad and open-endedness made it difficult to know whether our idea was a good choice</a:t>
            </a:r>
            <a:endParaRPr sz="11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Golden Circle</a:t>
            </a:r>
            <a:endParaRPr/>
          </a:p>
        </p:txBody>
      </p:sp>
      <p:sp>
        <p:nvSpPr>
          <p:cNvPr id="77" name="Google Shape;77;p15"/>
          <p:cNvSpPr txBox="1"/>
          <p:nvPr>
            <p:ph idx="4294967295" type="body"/>
          </p:nvPr>
        </p:nvSpPr>
        <p:spPr>
          <a:xfrm>
            <a:off x="582300" y="1651100"/>
            <a:ext cx="7979400" cy="30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Why: We believe that exploring and expanding one’s knowledge of the world is very important.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How: Inspire people to travel and experience </a:t>
            </a:r>
            <a:r>
              <a:rPr lang="en" sz="1800">
                <a:solidFill>
                  <a:schemeClr val="lt2"/>
                </a:solidFill>
              </a:rPr>
              <a:t>new things </a:t>
            </a: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by helping them learn about different places around the world.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What: A tool that provides travel recommendations by matching an individual’s </a:t>
            </a:r>
            <a:r>
              <a:rPr lang="en" sz="1800">
                <a:solidFill>
                  <a:schemeClr val="lt2"/>
                </a:solidFill>
              </a:rPr>
              <a:t>preferences</a:t>
            </a: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 to various places around the world.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“Deep Dive”</a:t>
            </a:r>
            <a:endParaRPr/>
          </a:p>
        </p:txBody>
      </p:sp>
      <p:sp>
        <p:nvSpPr>
          <p:cNvPr id="83" name="Google Shape;83;p16"/>
          <p:cNvSpPr txBox="1"/>
          <p:nvPr>
            <p:ph idx="4294967295" type="body"/>
          </p:nvPr>
        </p:nvSpPr>
        <p:spPr>
          <a:xfrm>
            <a:off x="582300" y="1404125"/>
            <a:ext cx="7979400" cy="3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b="1" lang="en" sz="1800"/>
              <a:t>Gap:</a:t>
            </a:r>
            <a:r>
              <a:rPr lang="en" sz="1800"/>
              <a:t> Lack of easy to use applications that match user preferences to locations around the world 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b="1" lang="en" sz="1800"/>
              <a:t>Vision:</a:t>
            </a:r>
            <a:r>
              <a:rPr lang="en" sz="1800"/>
              <a:t> Create an app that connects and provides insights to users about various parts of the world based on user preferences</a:t>
            </a:r>
            <a:endParaRPr sz="1800"/>
          </a:p>
          <a:p>
            <a:pPr indent="-342900" lvl="0" marL="45720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b="1" lang="en" sz="1800">
                <a:solidFill>
                  <a:schemeClr val="lt2"/>
                </a:solidFill>
              </a:rPr>
              <a:t>Stakeholders:</a:t>
            </a:r>
            <a:r>
              <a:rPr lang="en" sz="1800">
                <a:solidFill>
                  <a:schemeClr val="lt2"/>
                </a:solidFill>
              </a:rPr>
              <a:t> Individuals who are using the application to help choose their vacation location</a:t>
            </a:r>
            <a:endParaRPr sz="1800">
              <a:solidFill>
                <a:schemeClr val="lt2"/>
              </a:solidFill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b="1" lang="en" sz="1800">
                <a:solidFill>
                  <a:schemeClr val="lt2"/>
                </a:solidFill>
              </a:rPr>
              <a:t>Function:</a:t>
            </a:r>
            <a:r>
              <a:rPr lang="en" sz="1800">
                <a:solidFill>
                  <a:schemeClr val="lt2"/>
                </a:solidFill>
              </a:rPr>
              <a:t> Allow people to select preferences and recommend a location and activities</a:t>
            </a:r>
            <a:endParaRPr sz="1800">
              <a:solidFill>
                <a:schemeClr val="lt2"/>
              </a:solidFill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b="1" lang="en" sz="1800">
                <a:solidFill>
                  <a:schemeClr val="lt2"/>
                </a:solidFill>
              </a:rPr>
              <a:t>Constraints:</a:t>
            </a:r>
            <a:r>
              <a:rPr lang="en" sz="1800">
                <a:solidFill>
                  <a:schemeClr val="lt2"/>
                </a:solidFill>
              </a:rPr>
              <a:t> limited time, lack of experience coding in CSS, HTML, PHP, MySQL</a:t>
            </a:r>
            <a:endParaRPr sz="18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>
            <p:ph idx="4294967295" type="title"/>
          </p:nvPr>
        </p:nvSpPr>
        <p:spPr>
          <a:xfrm>
            <a:off x="258250" y="57200"/>
            <a:ext cx="7886700" cy="69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b="0" i="0" lang="en" sz="33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Teamwork/</a:t>
            </a:r>
            <a:r>
              <a:rPr lang="en" sz="3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</a:t>
            </a:r>
            <a:r>
              <a:rPr b="0" i="0" lang="en" sz="33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esponsibilities</a:t>
            </a:r>
            <a:endParaRPr sz="1100"/>
          </a:p>
        </p:txBody>
      </p:sp>
      <p:sp>
        <p:nvSpPr>
          <p:cNvPr id="89" name="Google Shape;89;p17"/>
          <p:cNvSpPr txBox="1"/>
          <p:nvPr>
            <p:ph idx="1" type="body"/>
          </p:nvPr>
        </p:nvSpPr>
        <p:spPr>
          <a:xfrm>
            <a:off x="258250" y="659975"/>
            <a:ext cx="4447800" cy="60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171450" lvl="0" marL="177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●"/>
            </a:pPr>
            <a:r>
              <a:rPr lang="en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Mohamed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1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Envisioned stakeholders, brainstorming, Golden Circle (m1)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1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UML diagrams (m2 &amp; m3)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1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Reflection on process and idea change throughout milestones (m4)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0" marL="177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●"/>
            </a:pPr>
            <a:r>
              <a:rPr lang="en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Rishabh</a:t>
            </a:r>
            <a:r>
              <a:rPr b="0" i="0" lang="en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0" i="0" sz="2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1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Golden Circle, brainstorming, vision (m1)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1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Lo-fi interface sketches (m2)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1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HTML and CSS code (m3 &amp; m4)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2" marL="1371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■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Felt confident writing HTML and CSS and designing interface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90" name="Google Shape;90;p17"/>
          <p:cNvSpPr txBox="1"/>
          <p:nvPr/>
        </p:nvSpPr>
        <p:spPr>
          <a:xfrm>
            <a:off x="4705900" y="621400"/>
            <a:ext cx="4179900" cy="37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71450" lvl="0" marL="177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●"/>
            </a:pPr>
            <a:r>
              <a:rPr lang="en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Karlee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Golden Circle, methodology, constraints, brainstorming (m1)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FRD (m1, m2, m3)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UML diagrams, MVC Diagram (m2 &amp; m3)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PHP and MySQL code, clean code review (m3 &amp; m4)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2" marL="1371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■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Only one who had learned PHP and MySQL at the time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MVP 2 - Interface</a:t>
            </a:r>
            <a:endParaRPr/>
          </a:p>
        </p:txBody>
      </p:sp>
      <p:pic>
        <p:nvPicPr>
          <p:cNvPr id="96" name="Google Shape;9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75" y="1678025"/>
            <a:ext cx="4468523" cy="2792832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47125" y="1678025"/>
            <a:ext cx="4468523" cy="27928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MVP 2 - Interface</a:t>
            </a:r>
            <a:endParaRPr/>
          </a:p>
        </p:txBody>
      </p:sp>
      <p:pic>
        <p:nvPicPr>
          <p:cNvPr id="103" name="Google Shape;103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450" y="1678025"/>
            <a:ext cx="4456452" cy="27852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47125" y="1678025"/>
            <a:ext cx="4456452" cy="27852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MVP 2 - Interface</a:t>
            </a:r>
            <a:endParaRPr/>
          </a:p>
        </p:txBody>
      </p:sp>
      <p:pic>
        <p:nvPicPr>
          <p:cNvPr id="110" name="Google Shape;110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725" y="1678025"/>
            <a:ext cx="4463172" cy="27894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47125" y="1678025"/>
            <a:ext cx="4463172" cy="27894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/>
          <p:nvPr>
            <p:ph idx="4294967295" type="title"/>
          </p:nvPr>
        </p:nvSpPr>
        <p:spPr>
          <a:xfrm>
            <a:off x="628650" y="71250"/>
            <a:ext cx="7886700" cy="6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i="0" lang="en" sz="33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MVP 2 </a:t>
            </a:r>
            <a:r>
              <a:rPr lang="en" sz="3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</a:t>
            </a:r>
            <a:r>
              <a:rPr i="0" lang="en" sz="33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emo</a:t>
            </a:r>
            <a:endParaRPr sz="1100"/>
          </a:p>
        </p:txBody>
      </p:sp>
      <p:sp>
        <p:nvSpPr>
          <p:cNvPr id="117" name="Google Shape;117;p21"/>
          <p:cNvSpPr txBox="1"/>
          <p:nvPr>
            <p:ph idx="1" type="body"/>
          </p:nvPr>
        </p:nvSpPr>
        <p:spPr>
          <a:xfrm>
            <a:off x="153000" y="644400"/>
            <a:ext cx="8838000" cy="41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Demo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MVP 1</a:t>
            </a:r>
            <a:endParaRPr sz="18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 sz="1400">
                <a:solidFill>
                  <a:schemeClr val="dk1"/>
                </a:solidFill>
              </a:rPr>
              <a:t>Things we really liked: the home page, ease of use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 sz="1400">
                <a:solidFill>
                  <a:schemeClr val="dk1"/>
                </a:solidFill>
              </a:rPr>
              <a:t>Room for Improvement: destination recommendation interface, more location details</a:t>
            </a:r>
            <a:endParaRPr sz="1400">
              <a:solidFill>
                <a:schemeClr val="dk1"/>
              </a:solidFill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MVP 2</a:t>
            </a:r>
            <a:endParaRPr sz="1800">
              <a:solidFill>
                <a:schemeClr val="dk1"/>
              </a:solidFill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 sz="1400">
                <a:solidFill>
                  <a:schemeClr val="dk1"/>
                </a:solidFill>
              </a:rPr>
              <a:t>Good MVP?  Yes -&gt; clean interface, easy to use, provides a lot of location information for user, allows users to provide input on recommendations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 sz="1400">
                <a:solidFill>
                  <a:schemeClr val="dk1"/>
                </a:solidFill>
              </a:rPr>
              <a:t>Things we really like: improved destination interface, like/dislike option, ability to change choices without restarting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 sz="1400">
                <a:solidFill>
                  <a:schemeClr val="dk1"/>
                </a:solidFill>
              </a:rPr>
              <a:t>Room for Improvement (future MVPs): more preference selections, destination map, integration of more features such hotel booking</a:t>
            </a:r>
            <a:endParaRPr sz="14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sz="3300">
                <a:latin typeface="Calibri"/>
                <a:ea typeface="Calibri"/>
                <a:cs typeface="Calibri"/>
                <a:sym typeface="Calibri"/>
              </a:rPr>
              <a:t>Feelings, Highlights, Better-Ifs</a:t>
            </a:r>
            <a:endParaRPr sz="1100"/>
          </a:p>
        </p:txBody>
      </p:sp>
      <p:sp>
        <p:nvSpPr>
          <p:cNvPr id="123" name="Google Shape;123;p22"/>
          <p:cNvSpPr txBox="1"/>
          <p:nvPr>
            <p:ph idx="4294967295" type="body"/>
          </p:nvPr>
        </p:nvSpPr>
        <p:spPr>
          <a:xfrm>
            <a:off x="628650" y="14454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203200" lvl="0" marL="177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Success? We think so!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03200" lvl="0" marL="177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Highlights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03200" lvl="1" marL="520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Actually getting the application to work!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03200" lvl="1" marL="520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Successfully designing a clean and pleasing interface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03200" lvl="1" marL="520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Successfully mapping the users’ choices to unique locations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03200" lvl="1" marL="520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Providing quite a few details about the locations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03200" lvl="0" marL="177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“Better-Ifs”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03200" lvl="1" marL="520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There were more preferences that users could enter to affect the location recommendation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03200" lvl="1" marL="520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Location details don’t have to be found and entered into the database manually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